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567" r:id="rId2"/>
    <p:sldId id="261" r:id="rId3"/>
    <p:sldId id="262" r:id="rId4"/>
    <p:sldId id="257" r:id="rId5"/>
    <p:sldId id="258" r:id="rId6"/>
    <p:sldId id="263" r:id="rId7"/>
    <p:sldId id="561" r:id="rId8"/>
    <p:sldId id="560" r:id="rId9"/>
    <p:sldId id="565" r:id="rId10"/>
    <p:sldId id="285" r:id="rId11"/>
    <p:sldId id="562" r:id="rId12"/>
    <p:sldId id="563" r:id="rId13"/>
    <p:sldId id="559" r:id="rId14"/>
    <p:sldId id="564" r:id="rId15"/>
    <p:sldId id="569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20"/>
  </p:normalViewPr>
  <p:slideViewPr>
    <p:cSldViewPr snapToGrid="0" snapToObjects="1">
      <p:cViewPr varScale="1">
        <p:scale>
          <a:sx n="104" d="100"/>
          <a:sy n="104" d="100"/>
        </p:scale>
        <p:origin x="232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A195F-03D1-DB46-9E2E-2EB5AF5E6B8C}" type="datetimeFigureOut">
              <a:rPr lang="nb-NO" smtClean="0"/>
              <a:t>10.01.2020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2C541-9F83-254F-9B83-324329C32B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998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sbudsjettet.no/Statsbudsjettet-2018/Dokumenter/Budsjettdokumenter/Nasjonalbudsjettet-2018/Meld-St-1-/3-Den-okonomiske-politikken-/31-Budsjettpolitikken-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sbudsjettet.no/upload/Statsbudsjett_2020/dokumenter/pdf/Plansjer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Kilde: </a:t>
            </a:r>
            <a:r>
              <a:rPr lang="nb-NO" dirty="0">
                <a:hlinkClick r:id="rId3"/>
              </a:rPr>
              <a:t>https://www.statsbudsjettet.no/Statsbudsjettet-2018/Dokumenter/Budsjettdokumenter/Nasjonalbudsjettet-2018/Meld-St-1-/3-Den-okonomiske-politikken-/31-Budsjettpolitikken-/</a:t>
            </a:r>
            <a:endParaRPr lang="nb-NO" dirty="0"/>
          </a:p>
          <a:p>
            <a:endParaRPr lang="nb-NO" dirty="0"/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Strukturelt, oljekorrigert budsjettunderskudd er et mål for den underliggende utviklingen i det oljekorrigerte budsjettunderskuddet og dermed i bruken av oljeinntekter over statsbudsjettet.</a:t>
            </a: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HAIKJEFTEN: Viser utviklingen i utgiftene til alders- og uførepensjon i folketrygden (overkjeven) sammen med bidraget fra Statens pensjonsfond utland (underkjeften), målt som andel av verdiskapningen i fastlandsøkonomien. </a:t>
            </a: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0" dirty="0"/>
              <a:t>Ser vi flere år frem, vil budsjettene i stadig større grad preges av at en eldre befolkning trekker opp utgifter til helse- og omsorgstjenester og pensjoner.</a:t>
            </a:r>
          </a:p>
          <a:p>
            <a:b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Figuren viser at utgiftene til pensjon vil øke fremover, mens finansieringsbidraget fra pensjonsfondet vil avta. Pensjonsutgiftene er anslått å øke fra i underkant av 11 prosent i 2020 til nærmere 13 prosent i 2050, målt som andel av verdiskapningen. Finansieringsbidraget fra fondet er ventet å avta fra om lag 10 prosent på det høyeste i 2030 til 8,5 prosent i 2050.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FE9-2AA2-D34A-8BA7-5E9F33E37F5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450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https://www.statsbudsjettet.no/upload/Statsbudsjett_2020/dokumenter/pdf/Plansjer.pdf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FE9-2AA2-D34A-8BA7-5E9F33E37F5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53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70B7C5-545E-8E43-B66F-34103E8B1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CBEC081-A7CA-2C46-8D0F-545CFA983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A990665-B344-9A4A-A66A-29D93ED9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71E77BF-CB24-A545-A904-50CECE7E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10E6C6F-B04E-6A44-8DA3-A5F7B8516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34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725544-F503-2B48-8676-54BAF9C2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721F377-36FD-E746-B088-D8E9B9A1A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5AE4C5B-85A9-9844-90B7-7638910D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42DEBF-768F-9241-AD02-ECA556B5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F61F6D-12FC-BD44-90AF-5D616934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8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0640C2B-BABA-7D46-BA2D-B65979538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18B9477-EA40-F944-AD05-AB46D6E80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FD779A-90A8-8A4B-B25E-3FAB3D75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248880-9C64-BF4F-81FD-AB30FB45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0C8E45-55B3-8940-BC9B-DF6ECD39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069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54D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354D6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922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AE0E296-8A97-254A-BAFE-634427F96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96A61-52A6-B34F-8EA5-072C963F881A}" type="datetimeFigureOut">
              <a:rPr lang="nb-NO" smtClean="0"/>
              <a:t>10.01.2020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F748965-7675-404C-A3CA-CD48C82F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C21347B-FF03-D54F-80C3-076A87B9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532A1-261F-6D4C-AB3D-90CCFB75878F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BE0091C-7FE1-2447-9692-03F2AADB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10">
            <a:extLst>
              <a:ext uri="{FF2B5EF4-FFF2-40B4-BE49-F238E27FC236}">
                <a16:creationId xmlns:a16="http://schemas.microsoft.com/office/drawing/2014/main" id="{1F12F124-5129-9C47-99A9-B64700FE2F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701" y="1347543"/>
            <a:ext cx="10597332" cy="310850"/>
          </a:xfrm>
        </p:spPr>
        <p:txBody>
          <a:bodyPr wrap="square" tIns="36000" bIns="46800">
            <a:spAutoFit/>
          </a:bodyPr>
          <a:lstStyle>
            <a:lvl1pPr marL="0" indent="0">
              <a:buNone/>
              <a:defRPr sz="1452" cap="all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Undertittel</a:t>
            </a:r>
          </a:p>
        </p:txBody>
      </p:sp>
    </p:spTree>
    <p:extLst>
      <p:ext uri="{BB962C8B-B14F-4D97-AF65-F5344CB8AC3E}">
        <p14:creationId xmlns:p14="http://schemas.microsoft.com/office/powerpoint/2010/main" val="376730533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58A751-F609-FB42-BFEF-A810C9A2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574" y="2928568"/>
            <a:ext cx="7993983" cy="711536"/>
          </a:xfrm>
        </p:spPr>
        <p:txBody>
          <a:bodyPr anchor="b"/>
          <a:lstStyle>
            <a:lvl1pPr algn="l">
              <a:lnSpc>
                <a:spcPct val="89000"/>
              </a:lnSpc>
              <a:defRPr sz="4432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4" name="Plassholder for tekst 20">
            <a:extLst>
              <a:ext uri="{FF2B5EF4-FFF2-40B4-BE49-F238E27FC236}">
                <a16:creationId xmlns:a16="http://schemas.microsoft.com/office/drawing/2014/main" id="{02A8EDE5-6DBE-FB43-A345-49A4D3611B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0733" y="3780815"/>
            <a:ext cx="6093536" cy="384208"/>
          </a:xfrm>
        </p:spPr>
        <p:txBody>
          <a:bodyPr lIns="125999" rIns="46800">
            <a:spAutoFit/>
          </a:bodyPr>
          <a:lstStyle>
            <a:lvl1pPr marL="0" marR="0" indent="0" algn="l" defTabSz="829883" rtl="0" eaLnBrk="1" fontAlgn="auto" latinLnBrk="0" hangingPunct="1">
              <a:lnSpc>
                <a:spcPct val="11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15" baseline="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Undertittel</a:t>
            </a:r>
          </a:p>
        </p:txBody>
      </p:sp>
      <p:pic>
        <p:nvPicPr>
          <p:cNvPr id="6" name="Kruse Larsen Logo">
            <a:extLst>
              <a:ext uri="{FF2B5EF4-FFF2-40B4-BE49-F238E27FC236}">
                <a16:creationId xmlns:a16="http://schemas.microsoft.com/office/drawing/2014/main" id="{8EC5359B-1115-534A-AA68-5CF8130B0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713" y="871162"/>
            <a:ext cx="1560700" cy="5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u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ruse Larsen logo hvit">
            <a:extLst>
              <a:ext uri="{FF2B5EF4-FFF2-40B4-BE49-F238E27FC236}">
                <a16:creationId xmlns:a16="http://schemas.microsoft.com/office/drawing/2014/main" id="{360DAF81-9019-684D-930C-FAF794B8E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35634" y="2684850"/>
            <a:ext cx="4520732" cy="14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90FDF9-32A3-BB4D-9B6B-85C1595D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1B6A88-1BB7-1F4E-96E1-C42C53D88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A846587-6A1C-3444-A315-4FD3C57A4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6A64D5-0C51-0A4E-8761-7703E3E95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4C979BF-D96F-6E42-92EA-80B6C9BA0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40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140D7A-4D81-184A-AB9D-B13ED2FE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292D15-2081-FE48-952D-01BF14A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A1DA1B-20BC-704C-ABA7-08C0094F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8F0BA3-05CD-FE44-B803-B6A5284A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8A26DA-1BE9-9844-8D1E-C516E8CD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971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34F784-6FC2-F448-91FD-5CD99728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C7860B-069A-7448-A916-DB72D9509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A22BD55-3680-2142-9794-3C3F8A35A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53EBE9-6C17-9745-A56A-236BA11A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8363406-5B5C-3940-8D6B-7D962950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78E7C34-D65C-C24A-B6F1-0A18CADD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253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2B3BA3-F674-0B4C-AF11-CA065B8F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8D86276-E23B-0041-AE73-97F50F9C5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EBD2604-A7E2-F54A-8C83-5CA6B3820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B97EC49-C316-794C-946B-283CE3D79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253C349-66FC-A944-82C3-84E24C568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0FD94F4-CDAE-2443-AA28-F19210F5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80CCD7D-2A21-9942-94E3-36C57E78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C56D5E8-3187-EC48-B785-D669FCEE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295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2EE01A-4646-9C48-B91F-E46549E1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9ACD425-EE76-904D-AC24-2C7C577B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3AFA199-7860-BF4B-BA66-44976728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69BC101-816E-704D-8EF3-DDE51664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68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C400A74-22CC-9D4D-B964-59F14DF0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FB10A9F-ED85-894F-BCC9-B62544BE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4BABEC8-1A9D-FE41-BB6E-B83CE770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93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B7A88C-CD88-EC4F-9ADD-FC22F75D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8D5DC2-8704-454C-8C32-5EAEE6FA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7BD1EDE-ADE7-6D4A-A784-B1B88B520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FCDC9C3-FEB8-F945-9656-84C1A093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ED748B4-F2BD-404E-9D66-4860CAFD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EB24362-CADE-C141-9AEF-85CBCCC7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3707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73524F-AF38-D940-AA2F-3BBEE113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C1C6F7F-E641-CA47-840A-62E61D0FB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7552391-B753-8F4D-B803-551CF26E5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6704131-7CA2-F04D-ADE9-C9E30F68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A858076-35E9-7B42-89F2-AC01CAB0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BC1A591-ECD4-6B42-85C0-8BBD98C5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797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76ADE59-0FA5-244A-99D0-2D93EF6C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CC29A1E-7260-824F-842C-72D4F9296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74CF30-A872-1946-A70A-347A8FC6E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908B-318B-4340-8DA6-1F621607D72E}" type="datetimeFigureOut">
              <a:rPr lang="nb-NO" smtClean="0"/>
              <a:t>08.01.2020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4527FB-9F6E-EC4D-A41C-D40F6B3B9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305325-1FC8-6843-9F1C-E98EF8A64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9E93-004D-6D43-BC89-E39E040CC8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42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tiff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364FA75-334B-3A42-966E-C94F12203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114" y="1606379"/>
            <a:ext cx="10985156" cy="2483708"/>
          </a:xfrm>
        </p:spPr>
        <p:txBody>
          <a:bodyPr>
            <a:normAutofit fontScale="90000"/>
          </a:bodyPr>
          <a:lstStyle/>
          <a:p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r>
              <a:rPr lang="nb-NO" b="1" dirty="0"/>
              <a:t>Et rødgrønt flertall i 2021 – nye skatter, miljøkrav og reguleringer?</a:t>
            </a:r>
            <a:br>
              <a:rPr lang="nb-NO" b="1" dirty="0"/>
            </a:br>
            <a:r>
              <a:rPr lang="nb-NO" b="1" dirty="0"/>
              <a:t>Eller ny tid og nye muligheter for havbruksnæringen?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7EAAD48-9DDA-EE43-8FA2-B9008DFF6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114" y="5103341"/>
            <a:ext cx="10787448" cy="1016560"/>
          </a:xfrm>
        </p:spPr>
        <p:txBody>
          <a:bodyPr/>
          <a:lstStyle/>
          <a:p>
            <a:r>
              <a:rPr lang="nb-NO" sz="2800" dirty="0"/>
              <a:t>Av Bjarne Håkon Hanssen, partner i kommunikasjonsbyrået Kruse Larsen</a:t>
            </a:r>
          </a:p>
        </p:txBody>
      </p:sp>
    </p:spTree>
    <p:extLst>
      <p:ext uri="{BB962C8B-B14F-4D97-AF65-F5344CB8AC3E}">
        <p14:creationId xmlns:p14="http://schemas.microsoft.com/office/powerpoint/2010/main" val="1980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C1E2B18-2834-3845-960C-581F445C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" y="1"/>
            <a:ext cx="12191680" cy="583654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4EB9660-19BC-0D40-ACE0-97F4E0EAE0C3}"/>
              </a:ext>
            </a:extLst>
          </p:cNvPr>
          <p:cNvSpPr txBox="1"/>
          <p:nvPr/>
        </p:nvSpPr>
        <p:spPr>
          <a:xfrm>
            <a:off x="120142" y="5909115"/>
            <a:ext cx="1059841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34" dirty="0" err="1"/>
              <a:t>Mowi</a:t>
            </a:r>
            <a:endParaRPr lang="nb-NO" sz="1634" dirty="0"/>
          </a:p>
        </p:txBody>
      </p:sp>
      <p:cxnSp>
        <p:nvCxnSpPr>
          <p:cNvPr id="5" name="Rett pil 4">
            <a:extLst>
              <a:ext uri="{FF2B5EF4-FFF2-40B4-BE49-F238E27FC236}">
                <a16:creationId xmlns:a16="http://schemas.microsoft.com/office/drawing/2014/main" id="{DAD04ACD-2B1A-5C4B-87CA-64D1ACA349B0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50063" y="5119235"/>
            <a:ext cx="129981" cy="789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FE69A91-9146-3547-BFDE-201312641FD9}"/>
              </a:ext>
            </a:extLst>
          </p:cNvPr>
          <p:cNvSpPr txBox="1"/>
          <p:nvPr/>
        </p:nvSpPr>
        <p:spPr>
          <a:xfrm>
            <a:off x="1010009" y="5909115"/>
            <a:ext cx="819878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34" dirty="0"/>
              <a:t>Lerøy</a:t>
            </a:r>
          </a:p>
        </p:txBody>
      </p:sp>
      <p:cxnSp>
        <p:nvCxnSpPr>
          <p:cNvPr id="9" name="Rett pil 8">
            <a:extLst>
              <a:ext uri="{FF2B5EF4-FFF2-40B4-BE49-F238E27FC236}">
                <a16:creationId xmlns:a16="http://schemas.microsoft.com/office/drawing/2014/main" id="{CF47C698-CA92-6F4E-B432-9F0B1FEB4B99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1179985" y="5119235"/>
            <a:ext cx="239963" cy="789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6951D40-0820-0D48-A468-4DAB21431668}"/>
              </a:ext>
            </a:extLst>
          </p:cNvPr>
          <p:cNvSpPr txBox="1"/>
          <p:nvPr/>
        </p:nvSpPr>
        <p:spPr>
          <a:xfrm>
            <a:off x="1709905" y="5909115"/>
            <a:ext cx="1299805" cy="59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34" dirty="0"/>
              <a:t>Grieg </a:t>
            </a:r>
            <a:r>
              <a:rPr lang="nb-NO" sz="1634" dirty="0" err="1"/>
              <a:t>seafood</a:t>
            </a:r>
            <a:endParaRPr lang="nb-NO" sz="1634" dirty="0"/>
          </a:p>
        </p:txBody>
      </p:sp>
      <p:cxnSp>
        <p:nvCxnSpPr>
          <p:cNvPr id="16" name="Rett pil 15">
            <a:extLst>
              <a:ext uri="{FF2B5EF4-FFF2-40B4-BE49-F238E27FC236}">
                <a16:creationId xmlns:a16="http://schemas.microsoft.com/office/drawing/2014/main" id="{A43F5FE2-C428-CE41-9337-00E186BC56C1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1709905" y="5119235"/>
            <a:ext cx="649903" cy="789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CA7575A-65A7-F848-9BEF-8BD9994673F5}"/>
              </a:ext>
            </a:extLst>
          </p:cNvPr>
          <p:cNvSpPr txBox="1"/>
          <p:nvPr/>
        </p:nvSpPr>
        <p:spPr>
          <a:xfrm>
            <a:off x="2719753" y="5909115"/>
            <a:ext cx="1079838" cy="34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34" dirty="0"/>
              <a:t>SalMar</a:t>
            </a:r>
          </a:p>
        </p:txBody>
      </p:sp>
      <p:cxnSp>
        <p:nvCxnSpPr>
          <p:cNvPr id="19" name="Rett pil 18">
            <a:extLst>
              <a:ext uri="{FF2B5EF4-FFF2-40B4-BE49-F238E27FC236}">
                <a16:creationId xmlns:a16="http://schemas.microsoft.com/office/drawing/2014/main" id="{D34C189A-C4C0-B749-A271-5F468033A3F0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2229826" y="5119235"/>
            <a:ext cx="1029846" cy="7898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533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5D45497A-18AE-7949-B792-859A6BB86A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1935" y="508344"/>
            <a:ext cx="5041900" cy="2286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95992DC-927C-F147-835A-50F9530DD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387" y="1805460"/>
            <a:ext cx="3773147" cy="45212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D944544-1EF3-1642-B912-19F80516E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7373"/>
            <a:ext cx="6462346" cy="2286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82D6EB5-CA87-B545-AC0B-6D111F20E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835" y="1014627"/>
            <a:ext cx="3027407" cy="40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8D23D87-0C00-EC4B-ADFD-68B4C254A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83" y="0"/>
            <a:ext cx="5999469" cy="348158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8B02167-8288-304A-B898-4AE82DE6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8" y="140001"/>
            <a:ext cx="4010125" cy="255377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13C1C44-139A-7C4B-9472-8FE409D8D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46" y="3012456"/>
            <a:ext cx="6972431" cy="348979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458C02A-C5FE-5B4D-8757-C38E3F90E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285" y="4043484"/>
            <a:ext cx="5727664" cy="189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85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4D3249-DA2A-8A4B-A342-6D3A5096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Politisk spill – små partier kan ha stor innflytelse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E4EC12-979C-0045-A5DC-143B937D0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400" b="1"/>
              <a:t>2016</a:t>
            </a:r>
            <a:endParaRPr lang="nb-NO" sz="1400"/>
          </a:p>
          <a:p>
            <a:pPr marL="0" indent="0">
              <a:buNone/>
            </a:pPr>
            <a:r>
              <a:rPr lang="nb-NO" sz="1400"/>
              <a:t>Regjeringen fremmer en stortingsmelding om pelsdyrnæringen. Meldingen konkluderer med ønsket om en bærekraftig fremtid for næringen, med enkelte innskjerpinger i kravene til dyrevelferd. </a:t>
            </a:r>
          </a:p>
          <a:p>
            <a:pPr marL="0" indent="0">
              <a:buNone/>
            </a:pPr>
            <a:r>
              <a:rPr lang="nb-NO" sz="1400" b="1"/>
              <a:t>2017 </a:t>
            </a:r>
            <a:endParaRPr lang="nb-NO" sz="1400"/>
          </a:p>
          <a:p>
            <a:pPr marL="0" indent="0">
              <a:buNone/>
            </a:pPr>
            <a:r>
              <a:rPr lang="nb-NO" sz="1400"/>
              <a:t>Stortingsflertallet (Høyre, FrP, Senterpartiet og Krf) sørger i januar for flertall på Stortinget for en bærekraftig fremtid, i tråd med regjeringens stortingsmelding.</a:t>
            </a:r>
          </a:p>
          <a:p>
            <a:pPr marL="0" indent="0">
              <a:buNone/>
            </a:pPr>
            <a:r>
              <a:rPr lang="nb-NO" sz="1400" b="1"/>
              <a:t>2018</a:t>
            </a:r>
            <a:endParaRPr lang="nb-NO" sz="1400"/>
          </a:p>
          <a:p>
            <a:pPr marL="0" indent="0">
              <a:buNone/>
            </a:pPr>
            <a:r>
              <a:rPr lang="nb-NO" sz="1400"/>
              <a:t>I februar begynner regjeringsforhandlingene mellom Høyre, FrP og Venstre. Etter lukkede forhandlinger presenterer de tre partilederne den nye regjeringsplattformen, som plutselig inkluderer en formulering om at pelsdyrnæringen skal avvikles innen 2025. </a:t>
            </a:r>
          </a:p>
          <a:p>
            <a:pPr marL="0" indent="0">
              <a:buNone/>
            </a:pPr>
            <a:endParaRPr lang="nb-NO" sz="1400"/>
          </a:p>
          <a:p>
            <a:pPr marL="0" indent="0">
              <a:buNone/>
            </a:pPr>
            <a:endParaRPr lang="nb-NO" sz="1400"/>
          </a:p>
        </p:txBody>
      </p:sp>
      <p:pic>
        <p:nvPicPr>
          <p:cNvPr id="4" name="Bilde 3" descr="Et bilde som inneholder fugl&#10;&#10;Automatisk generert beskrivelse">
            <a:extLst>
              <a:ext uri="{FF2B5EF4-FFF2-40B4-BE49-F238E27FC236}">
                <a16:creationId xmlns:a16="http://schemas.microsoft.com/office/drawing/2014/main" id="{57CDB9DF-3082-0D4C-B2D0-5804BC42A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0" r="4745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74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A1AE62-9E18-9240-8C85-96EC543F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rød-grønne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3015BBF-1CB4-B840-989C-29491CD8D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Ikke neglisjer partier som SV, Rødt og </a:t>
            </a:r>
            <a:r>
              <a:rPr lang="nb-NO" dirty="0" err="1"/>
              <a:t>MdG</a:t>
            </a:r>
            <a:r>
              <a:rPr lang="nb-NO" dirty="0"/>
              <a:t> – husk det «politiske spillet».</a:t>
            </a:r>
          </a:p>
          <a:p>
            <a:r>
              <a:rPr lang="nb-NO" dirty="0"/>
              <a:t>Arbeiderpartiet og Senterpartiet har ikke fastlåste standpunkt. De vil lytte.</a:t>
            </a:r>
          </a:p>
          <a:p>
            <a:r>
              <a:rPr lang="nb-NO" dirty="0"/>
              <a:t>Men alle partier trenger at det finnes et politisk handlingsrom.</a:t>
            </a:r>
          </a:p>
          <a:p>
            <a:r>
              <a:rPr lang="nb-NO" dirty="0"/>
              <a:t>Derfor må næringen </a:t>
            </a:r>
            <a:r>
              <a:rPr lang="nb-NO" b="1" dirty="0"/>
              <a:t>agere og kommunisere</a:t>
            </a:r>
            <a:r>
              <a:rPr lang="nb-NO" dirty="0"/>
              <a:t>. Sjømat Norge, Norsk Industri og Sjømatbedriftene kan gjøre mye sentralt. </a:t>
            </a:r>
          </a:p>
          <a:p>
            <a:r>
              <a:rPr lang="nb-NO" dirty="0"/>
              <a:t>Men lokalt må bedriftene gjøre jobbe selv!</a:t>
            </a:r>
          </a:p>
        </p:txBody>
      </p:sp>
    </p:spTree>
    <p:extLst>
      <p:ext uri="{BB962C8B-B14F-4D97-AF65-F5344CB8AC3E}">
        <p14:creationId xmlns:p14="http://schemas.microsoft.com/office/powerpoint/2010/main" val="333510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C0C846C-0F6D-0942-ACFD-8BAFE1A8A1A2}"/>
              </a:ext>
            </a:extLst>
          </p:cNvPr>
          <p:cNvSpPr txBox="1"/>
          <p:nvPr/>
        </p:nvSpPr>
        <p:spPr>
          <a:xfrm>
            <a:off x="1544595" y="716692"/>
            <a:ext cx="12430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  <a:p>
            <a:r>
              <a:rPr lang="nb-NO" sz="5400" dirty="0"/>
              <a:t>LYKKE TIL – JEG HEIER PÅ DERE!</a:t>
            </a:r>
          </a:p>
        </p:txBody>
      </p:sp>
    </p:spTree>
    <p:extLst>
      <p:ext uri="{BB962C8B-B14F-4D97-AF65-F5344CB8AC3E}">
        <p14:creationId xmlns:p14="http://schemas.microsoft.com/office/powerpoint/2010/main" val="22651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73665" y="6371297"/>
            <a:ext cx="1012113" cy="333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5282" y="2260473"/>
            <a:ext cx="8101330" cy="16033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065" marR="5080" indent="-3175" algn="ctr">
              <a:lnSpc>
                <a:spcPct val="96000"/>
              </a:lnSpc>
              <a:spcBef>
                <a:spcPts val="260"/>
              </a:spcBef>
            </a:pPr>
            <a:r>
              <a:rPr sz="3550" b="0" i="1" spc="-160" dirty="0">
                <a:solidFill>
                  <a:srgbClr val="FFFFFF"/>
                </a:solidFill>
                <a:latin typeface="Arial"/>
                <a:cs typeface="Arial"/>
              </a:rPr>
              <a:t>Hvor </a:t>
            </a:r>
            <a:r>
              <a:rPr sz="3550" b="0" i="1" spc="-80" dirty="0">
                <a:solidFill>
                  <a:srgbClr val="FFFFFF"/>
                </a:solidFill>
                <a:latin typeface="Arial"/>
                <a:cs typeface="Arial"/>
              </a:rPr>
              <a:t>skal </a:t>
            </a:r>
            <a:r>
              <a:rPr sz="3550" b="0" i="1" spc="-110" dirty="0">
                <a:solidFill>
                  <a:srgbClr val="FFFFFF"/>
                </a:solidFill>
                <a:latin typeface="Arial"/>
                <a:cs typeface="Arial"/>
              </a:rPr>
              <a:t>pengene </a:t>
            </a:r>
            <a:r>
              <a:rPr sz="3550" b="0" i="1" spc="-120" dirty="0">
                <a:solidFill>
                  <a:srgbClr val="FFFFFF"/>
                </a:solidFill>
                <a:latin typeface="Arial"/>
                <a:cs typeface="Arial"/>
              </a:rPr>
              <a:t>som </a:t>
            </a:r>
            <a:r>
              <a:rPr sz="3550" b="0" i="1" spc="-40" dirty="0">
                <a:solidFill>
                  <a:srgbClr val="FFFFFF"/>
                </a:solidFill>
                <a:latin typeface="Arial"/>
                <a:cs typeface="Arial"/>
              </a:rPr>
              <a:t>finansierer  </a:t>
            </a:r>
            <a:r>
              <a:rPr sz="3550" b="0" i="1" spc="-70" dirty="0">
                <a:solidFill>
                  <a:srgbClr val="FFFFFF"/>
                </a:solidFill>
                <a:latin typeface="Arial"/>
                <a:cs typeface="Arial"/>
              </a:rPr>
              <a:t>velferdssamfunnet </a:t>
            </a:r>
            <a:r>
              <a:rPr sz="3550" b="0" i="1" spc="-105" dirty="0">
                <a:solidFill>
                  <a:srgbClr val="FFFFFF"/>
                </a:solidFill>
                <a:latin typeface="Arial"/>
                <a:cs typeface="Arial"/>
              </a:rPr>
              <a:t>komme </a:t>
            </a:r>
            <a:r>
              <a:rPr sz="3550" b="0" i="1" dirty="0">
                <a:solidFill>
                  <a:srgbClr val="FFFFFF"/>
                </a:solidFill>
                <a:latin typeface="Arial"/>
                <a:cs typeface="Arial"/>
              </a:rPr>
              <a:t>fra </a:t>
            </a:r>
            <a:r>
              <a:rPr sz="3550" b="0" i="1" spc="2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3550" b="0" i="1" spc="-80" dirty="0">
                <a:solidFill>
                  <a:srgbClr val="FFFFFF"/>
                </a:solidFill>
                <a:latin typeface="Arial"/>
                <a:cs typeface="Arial"/>
              </a:rPr>
              <a:t>årene</a:t>
            </a:r>
            <a:r>
              <a:rPr sz="3550" b="0" i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50" b="0" i="1" spc="-114" dirty="0">
                <a:solidFill>
                  <a:srgbClr val="FFFFFF"/>
                </a:solidFill>
                <a:latin typeface="Arial"/>
                <a:cs typeface="Arial"/>
              </a:rPr>
              <a:t>som  </a:t>
            </a:r>
            <a:r>
              <a:rPr sz="3550" b="0" i="1" spc="-105" dirty="0">
                <a:solidFill>
                  <a:srgbClr val="FFFFFF"/>
                </a:solidFill>
                <a:latin typeface="Arial"/>
                <a:cs typeface="Arial"/>
              </a:rPr>
              <a:t>kommer?</a:t>
            </a:r>
            <a:endParaRPr sz="35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89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7808" y="520933"/>
            <a:ext cx="10535122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b-NO" sz="3200" b="0" spc="-180" dirty="0">
                <a:latin typeface="Arial"/>
                <a:cs typeface="Arial"/>
              </a:rPr>
              <a:t>Festen er over. Nå stiger kostandene og inntektene reduseres.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0" y="1620519"/>
            <a:ext cx="5019675" cy="3102772"/>
          </a:xfrm>
          <a:prstGeom prst="rect">
            <a:avLst/>
          </a:prstGeom>
          <a:ln w="9525">
            <a:solidFill>
              <a:srgbClr val="D0DBE7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800" spc="-75" dirty="0">
                <a:solidFill>
                  <a:srgbClr val="555554"/>
                </a:solidFill>
                <a:latin typeface="Arial"/>
                <a:cs typeface="Arial"/>
              </a:rPr>
              <a:t>Gapet </a:t>
            </a:r>
            <a:r>
              <a:rPr sz="1800" spc="-35" dirty="0">
                <a:solidFill>
                  <a:srgbClr val="555554"/>
                </a:solidFill>
                <a:latin typeface="Arial"/>
                <a:cs typeface="Arial"/>
              </a:rPr>
              <a:t>mellom statens </a:t>
            </a:r>
            <a:r>
              <a:rPr sz="1800" spc="-20" dirty="0">
                <a:solidFill>
                  <a:srgbClr val="555554"/>
                </a:solidFill>
                <a:latin typeface="Arial"/>
                <a:cs typeface="Arial"/>
              </a:rPr>
              <a:t>inntekter </a:t>
            </a:r>
            <a:r>
              <a:rPr sz="1800" spc="-95" dirty="0">
                <a:solidFill>
                  <a:srgbClr val="555554"/>
                </a:solidFill>
                <a:latin typeface="Arial"/>
                <a:cs typeface="Arial"/>
              </a:rPr>
              <a:t>og </a:t>
            </a:r>
            <a:r>
              <a:rPr sz="1800" spc="-10" dirty="0">
                <a:solidFill>
                  <a:srgbClr val="555554"/>
                </a:solidFill>
                <a:latin typeface="Arial"/>
                <a:cs typeface="Arial"/>
              </a:rPr>
              <a:t>utgifter</a:t>
            </a:r>
            <a:r>
              <a:rPr sz="1800" spc="-15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555554"/>
                </a:solidFill>
                <a:latin typeface="Arial"/>
                <a:cs typeface="Arial"/>
              </a:rPr>
              <a:t>øker.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"/>
              <a:cs typeface="Arial"/>
            </a:endParaRPr>
          </a:p>
          <a:p>
            <a:pPr marL="92075" marR="478155">
              <a:lnSpc>
                <a:spcPct val="100000"/>
              </a:lnSpc>
            </a:pPr>
            <a:r>
              <a:rPr sz="1800" spc="-40" dirty="0" err="1">
                <a:solidFill>
                  <a:srgbClr val="555554"/>
                </a:solidFill>
                <a:latin typeface="Arial"/>
                <a:cs typeface="Arial"/>
              </a:rPr>
              <a:t>Finansdepartementet</a:t>
            </a:r>
            <a:r>
              <a:rPr sz="1800" spc="-40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555554"/>
                </a:solidFill>
                <a:latin typeface="Arial"/>
                <a:cs typeface="Arial"/>
              </a:rPr>
              <a:t>må </a:t>
            </a:r>
            <a:r>
              <a:rPr sz="1800" spc="-35" dirty="0">
                <a:solidFill>
                  <a:srgbClr val="555554"/>
                </a:solidFill>
                <a:latin typeface="Arial"/>
                <a:cs typeface="Arial"/>
              </a:rPr>
              <a:t>lete </a:t>
            </a:r>
            <a:r>
              <a:rPr sz="1800" spc="-45" dirty="0">
                <a:solidFill>
                  <a:srgbClr val="555554"/>
                </a:solidFill>
                <a:latin typeface="Arial"/>
                <a:cs typeface="Arial"/>
              </a:rPr>
              <a:t>med </a:t>
            </a:r>
            <a:r>
              <a:rPr sz="1800" spc="-75" dirty="0">
                <a:solidFill>
                  <a:srgbClr val="555554"/>
                </a:solidFill>
                <a:latin typeface="Arial"/>
                <a:cs typeface="Arial"/>
              </a:rPr>
              <a:t>lys </a:t>
            </a:r>
            <a:r>
              <a:rPr sz="1800" spc="-95" dirty="0">
                <a:solidFill>
                  <a:srgbClr val="555554"/>
                </a:solidFill>
                <a:latin typeface="Arial"/>
                <a:cs typeface="Arial"/>
              </a:rPr>
              <a:t>og </a:t>
            </a:r>
            <a:r>
              <a:rPr sz="1800" spc="-45" dirty="0">
                <a:solidFill>
                  <a:srgbClr val="555554"/>
                </a:solidFill>
                <a:latin typeface="Arial"/>
                <a:cs typeface="Arial"/>
              </a:rPr>
              <a:t>lykte  </a:t>
            </a:r>
            <a:r>
              <a:rPr sz="1800" spc="-20" dirty="0">
                <a:solidFill>
                  <a:srgbClr val="555554"/>
                </a:solidFill>
                <a:latin typeface="Arial"/>
                <a:cs typeface="Arial"/>
              </a:rPr>
              <a:t>etter </a:t>
            </a:r>
            <a:r>
              <a:rPr sz="1800" spc="-105" dirty="0">
                <a:solidFill>
                  <a:srgbClr val="555554"/>
                </a:solidFill>
                <a:latin typeface="Arial"/>
                <a:cs typeface="Arial"/>
              </a:rPr>
              <a:t>nye</a:t>
            </a:r>
            <a:r>
              <a:rPr sz="1800" spc="-90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555554"/>
                </a:solidFill>
                <a:latin typeface="Arial"/>
                <a:cs typeface="Arial"/>
              </a:rPr>
              <a:t>inntektskilder.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Arial"/>
              <a:cs typeface="Arial"/>
            </a:endParaRPr>
          </a:p>
          <a:p>
            <a:pPr marL="92075" marR="90805">
              <a:lnSpc>
                <a:spcPct val="100000"/>
              </a:lnSpc>
            </a:pPr>
            <a:r>
              <a:rPr sz="1800" spc="-125" dirty="0">
                <a:solidFill>
                  <a:srgbClr val="555554"/>
                </a:solidFill>
                <a:latin typeface="Arial"/>
                <a:cs typeface="Arial"/>
              </a:rPr>
              <a:t>På </a:t>
            </a:r>
            <a:r>
              <a:rPr sz="1800" spc="-50" dirty="0">
                <a:solidFill>
                  <a:srgbClr val="555554"/>
                </a:solidFill>
                <a:latin typeface="Arial"/>
                <a:cs typeface="Arial"/>
              </a:rPr>
              <a:t>lang </a:t>
            </a:r>
            <a:r>
              <a:rPr sz="1800" dirty="0">
                <a:solidFill>
                  <a:srgbClr val="555554"/>
                </a:solidFill>
                <a:latin typeface="Arial"/>
                <a:cs typeface="Arial"/>
              </a:rPr>
              <a:t>sikt </a:t>
            </a:r>
            <a:r>
              <a:rPr sz="1800" spc="-45" dirty="0">
                <a:solidFill>
                  <a:srgbClr val="555554"/>
                </a:solidFill>
                <a:latin typeface="Arial"/>
                <a:cs typeface="Arial"/>
              </a:rPr>
              <a:t>betyr </a:t>
            </a:r>
            <a:r>
              <a:rPr sz="1800" spc="-20" dirty="0">
                <a:solidFill>
                  <a:srgbClr val="555554"/>
                </a:solidFill>
                <a:latin typeface="Arial"/>
                <a:cs typeface="Arial"/>
              </a:rPr>
              <a:t>det </a:t>
            </a:r>
            <a:r>
              <a:rPr sz="1800" dirty="0">
                <a:solidFill>
                  <a:srgbClr val="555554"/>
                </a:solidFill>
                <a:latin typeface="Arial"/>
                <a:cs typeface="Arial"/>
              </a:rPr>
              <a:t>at </a:t>
            </a:r>
            <a:r>
              <a:rPr sz="1800" spc="-45" dirty="0">
                <a:solidFill>
                  <a:srgbClr val="555554"/>
                </a:solidFill>
                <a:latin typeface="Arial"/>
                <a:cs typeface="Arial"/>
              </a:rPr>
              <a:t>neste </a:t>
            </a:r>
            <a:r>
              <a:rPr sz="1800" spc="-50" dirty="0">
                <a:solidFill>
                  <a:srgbClr val="555554"/>
                </a:solidFill>
                <a:latin typeface="Arial"/>
                <a:cs typeface="Arial"/>
              </a:rPr>
              <a:t>generasjon</a:t>
            </a:r>
            <a:r>
              <a:rPr sz="1800" spc="-155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555554"/>
                </a:solidFill>
                <a:latin typeface="Arial"/>
                <a:cs typeface="Arial"/>
              </a:rPr>
              <a:t>risikerer  </a:t>
            </a:r>
            <a:r>
              <a:rPr sz="1800" spc="-50" dirty="0">
                <a:solidFill>
                  <a:srgbClr val="555554"/>
                </a:solidFill>
                <a:latin typeface="Arial"/>
                <a:cs typeface="Arial"/>
              </a:rPr>
              <a:t>å </a:t>
            </a:r>
            <a:r>
              <a:rPr sz="1800" spc="-20" dirty="0">
                <a:solidFill>
                  <a:srgbClr val="555554"/>
                </a:solidFill>
                <a:latin typeface="Arial"/>
                <a:cs typeface="Arial"/>
              </a:rPr>
              <a:t>måtte </a:t>
            </a:r>
            <a:r>
              <a:rPr sz="1800" spc="-75" dirty="0">
                <a:solidFill>
                  <a:srgbClr val="555554"/>
                </a:solidFill>
                <a:latin typeface="Arial"/>
                <a:cs typeface="Arial"/>
              </a:rPr>
              <a:t>velge </a:t>
            </a:r>
            <a:r>
              <a:rPr sz="1800" spc="-35" dirty="0">
                <a:solidFill>
                  <a:srgbClr val="555554"/>
                </a:solidFill>
                <a:latin typeface="Arial"/>
                <a:cs typeface="Arial"/>
              </a:rPr>
              <a:t>mellom </a:t>
            </a:r>
            <a:r>
              <a:rPr sz="1800" spc="-45" dirty="0">
                <a:solidFill>
                  <a:srgbClr val="555554"/>
                </a:solidFill>
                <a:latin typeface="Arial"/>
                <a:cs typeface="Arial"/>
              </a:rPr>
              <a:t>upopulære </a:t>
            </a:r>
            <a:r>
              <a:rPr sz="1800" spc="5" dirty="0">
                <a:solidFill>
                  <a:srgbClr val="555554"/>
                </a:solidFill>
                <a:latin typeface="Arial"/>
                <a:cs typeface="Arial"/>
              </a:rPr>
              <a:t>tiltak </a:t>
            </a:r>
            <a:r>
              <a:rPr sz="1800" spc="-55" dirty="0">
                <a:solidFill>
                  <a:srgbClr val="555554"/>
                </a:solidFill>
                <a:latin typeface="Arial"/>
                <a:cs typeface="Arial"/>
              </a:rPr>
              <a:t>som</a:t>
            </a:r>
            <a:r>
              <a:rPr sz="1800" spc="-110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555554"/>
                </a:solidFill>
                <a:latin typeface="Arial"/>
                <a:cs typeface="Arial"/>
              </a:rPr>
              <a:t>å:</a:t>
            </a:r>
            <a:endParaRPr sz="1800" dirty="0">
              <a:latin typeface="Arial"/>
              <a:cs typeface="Arial"/>
            </a:endParaRPr>
          </a:p>
          <a:p>
            <a:pPr marL="37846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378460" algn="l"/>
                <a:tab pos="379095" algn="l"/>
              </a:tabLst>
            </a:pPr>
            <a:r>
              <a:rPr sz="1800" spc="-20" dirty="0">
                <a:solidFill>
                  <a:srgbClr val="555554"/>
                </a:solidFill>
                <a:latin typeface="Arial"/>
                <a:cs typeface="Arial"/>
              </a:rPr>
              <a:t>kutte</a:t>
            </a:r>
            <a:r>
              <a:rPr sz="1800" spc="-55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555554"/>
                </a:solidFill>
                <a:latin typeface="Arial"/>
                <a:cs typeface="Arial"/>
              </a:rPr>
              <a:t>utgiftene</a:t>
            </a:r>
            <a:endParaRPr sz="1800" dirty="0">
              <a:latin typeface="Arial"/>
              <a:cs typeface="Arial"/>
            </a:endParaRPr>
          </a:p>
          <a:p>
            <a:pPr marL="378460" indent="-287020">
              <a:lnSpc>
                <a:spcPct val="100000"/>
              </a:lnSpc>
              <a:buChar char="•"/>
              <a:tabLst>
                <a:tab pos="378460" algn="l"/>
                <a:tab pos="379095" algn="l"/>
              </a:tabLst>
            </a:pPr>
            <a:r>
              <a:rPr sz="1800" spc="-40" dirty="0">
                <a:solidFill>
                  <a:srgbClr val="555554"/>
                </a:solidFill>
                <a:latin typeface="Arial"/>
                <a:cs typeface="Arial"/>
              </a:rPr>
              <a:t>jobbe </a:t>
            </a:r>
            <a:r>
              <a:rPr sz="1800" spc="-35" dirty="0">
                <a:solidFill>
                  <a:srgbClr val="555554"/>
                </a:solidFill>
                <a:latin typeface="Arial"/>
                <a:cs typeface="Arial"/>
              </a:rPr>
              <a:t>mer (eller mer</a:t>
            </a:r>
            <a:r>
              <a:rPr sz="1800" spc="-140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555554"/>
                </a:solidFill>
                <a:latin typeface="Arial"/>
                <a:cs typeface="Arial"/>
              </a:rPr>
              <a:t>effektivt)</a:t>
            </a:r>
            <a:endParaRPr sz="1800" dirty="0">
              <a:latin typeface="Arial"/>
              <a:cs typeface="Arial"/>
            </a:endParaRPr>
          </a:p>
          <a:p>
            <a:pPr marL="378460" indent="-287020">
              <a:lnSpc>
                <a:spcPct val="100000"/>
              </a:lnSpc>
              <a:buChar char="•"/>
              <a:tabLst>
                <a:tab pos="378460" algn="l"/>
                <a:tab pos="379095" algn="l"/>
              </a:tabLst>
            </a:pPr>
            <a:r>
              <a:rPr sz="1800" spc="-90" dirty="0">
                <a:solidFill>
                  <a:srgbClr val="555554"/>
                </a:solidFill>
                <a:latin typeface="Arial"/>
                <a:cs typeface="Arial"/>
              </a:rPr>
              <a:t>øke</a:t>
            </a:r>
            <a:r>
              <a:rPr sz="1800" spc="-65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555554"/>
                </a:solidFill>
                <a:latin typeface="Arial"/>
                <a:cs typeface="Arial"/>
              </a:rPr>
              <a:t>skattene</a:t>
            </a:r>
            <a:endParaRPr sz="1800" dirty="0">
              <a:latin typeface="Arial"/>
              <a:cs typeface="Arial"/>
            </a:endParaRPr>
          </a:p>
          <a:p>
            <a:pPr marL="378460" indent="-287020">
              <a:lnSpc>
                <a:spcPct val="100000"/>
              </a:lnSpc>
              <a:buChar char="•"/>
              <a:tabLst>
                <a:tab pos="378460" algn="l"/>
                <a:tab pos="379095" algn="l"/>
              </a:tabLst>
            </a:pPr>
            <a:r>
              <a:rPr sz="1800" b="1" spc="-30" dirty="0">
                <a:solidFill>
                  <a:srgbClr val="555554"/>
                </a:solidFill>
                <a:latin typeface="Arial"/>
                <a:cs typeface="Arial"/>
              </a:rPr>
              <a:t>eller </a:t>
            </a:r>
            <a:r>
              <a:rPr sz="1800" b="1" spc="-15" dirty="0">
                <a:solidFill>
                  <a:srgbClr val="555554"/>
                </a:solidFill>
                <a:latin typeface="Arial"/>
                <a:cs typeface="Arial"/>
              </a:rPr>
              <a:t>finne </a:t>
            </a:r>
            <a:r>
              <a:rPr sz="1800" b="1" spc="-105" dirty="0">
                <a:solidFill>
                  <a:srgbClr val="555554"/>
                </a:solidFill>
                <a:latin typeface="Arial"/>
                <a:cs typeface="Arial"/>
              </a:rPr>
              <a:t>nye </a:t>
            </a:r>
            <a:r>
              <a:rPr sz="1800" b="1" spc="-35" dirty="0">
                <a:solidFill>
                  <a:srgbClr val="555554"/>
                </a:solidFill>
                <a:latin typeface="Arial"/>
                <a:cs typeface="Arial"/>
              </a:rPr>
              <a:t>sektorer </a:t>
            </a:r>
            <a:r>
              <a:rPr sz="1800" b="1" spc="-50" dirty="0">
                <a:solidFill>
                  <a:srgbClr val="555554"/>
                </a:solidFill>
                <a:latin typeface="Arial"/>
                <a:cs typeface="Arial"/>
              </a:rPr>
              <a:t>å</a:t>
            </a:r>
            <a:r>
              <a:rPr sz="1800" b="1" spc="-80" dirty="0">
                <a:solidFill>
                  <a:srgbClr val="555554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555554"/>
                </a:solidFill>
                <a:latin typeface="Arial"/>
                <a:cs typeface="Arial"/>
              </a:rPr>
              <a:t>skattlegge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B387092-83BF-8243-96BC-F521FDEA0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17" y="1461526"/>
            <a:ext cx="4640363" cy="47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A18199-053F-BA43-8428-5C1F10955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Scheel-utvalget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43CFEF-909E-BF47-9409-EC5C8CADB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standard selskapsskatt med redusert skattesats fra 27 pst. til 20 pst. vil dempe flere av de uheldige virkningene av selskapsskatten. </a:t>
            </a:r>
          </a:p>
          <a:p>
            <a:pPr marL="0" indent="0">
              <a:buNone/>
            </a:pPr>
            <a:r>
              <a:rPr lang="nb-NO" dirty="0"/>
              <a:t>Utvalget mener derfor det </a:t>
            </a:r>
            <a:r>
              <a:rPr lang="nb-NO" dirty="0" err="1"/>
              <a:t>ogsa</a:t>
            </a:r>
            <a:r>
              <a:rPr lang="nb-NO" dirty="0"/>
              <a:t>̊ bør vurderes å innføre særskilte grunnrenteskatter </a:t>
            </a:r>
            <a:r>
              <a:rPr lang="nb-NO" dirty="0" err="1"/>
              <a:t>pa</a:t>
            </a:r>
            <a:r>
              <a:rPr lang="nb-NO" dirty="0"/>
              <a:t>̊ immobile </a:t>
            </a:r>
            <a:r>
              <a:rPr lang="nb-NO" dirty="0" err="1"/>
              <a:t>renprofitter</a:t>
            </a:r>
            <a:r>
              <a:rPr lang="nb-NO" dirty="0"/>
              <a:t> som ikke alt </a:t>
            </a:r>
            <a:r>
              <a:rPr lang="nb-NO" dirty="0" err="1"/>
              <a:t>særbeskattes</a:t>
            </a:r>
            <a:r>
              <a:rPr lang="nb-NO" dirty="0"/>
              <a:t> og mener eksisterende grunnrenteskatter bør økes dersom selskapsskatten senkes. </a:t>
            </a:r>
          </a:p>
          <a:p>
            <a:pPr marL="0" indent="0">
              <a:buNone/>
            </a:pPr>
            <a:r>
              <a:rPr lang="nb-NO" dirty="0" err="1"/>
              <a:t>Ogsa</a:t>
            </a:r>
            <a:r>
              <a:rPr lang="nb-NO" dirty="0"/>
              <a:t>̊ i andre sektorer som fiskeri- og havbruk, skogbruk og frekvensforvaltning bør det vurderes å innføre egne grunnrenteskatter.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75CA043-0D6A-AE49-98EE-83B711D0E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287" y="0"/>
            <a:ext cx="4399005" cy="182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E87E572-7576-7140-806B-A075315ED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114" y="61014"/>
            <a:ext cx="4394886" cy="242813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7BB744B-DE15-3A4E-B561-69CD335A0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Havbruksskatteutvalget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2B094A-A615-4543-A1F8-30F8AC6B7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Flertallet </a:t>
            </a:r>
            <a:r>
              <a:rPr lang="nb-NO" dirty="0" err="1"/>
              <a:t>foreslår</a:t>
            </a:r>
            <a:r>
              <a:rPr lang="nb-NO" dirty="0"/>
              <a:t> at grunnrente i havbruksnæringen hentes inn gjennom en overskuddsbasert, periodisert grunnrenteskatt.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En grunnrenteskatt </a:t>
            </a:r>
            <a:r>
              <a:rPr lang="nb-NO" dirty="0" err="1"/>
              <a:t>pa</a:t>
            </a:r>
            <a:r>
              <a:rPr lang="nb-NO" dirty="0"/>
              <a:t>̊ 40 pst. </a:t>
            </a:r>
            <a:r>
              <a:rPr lang="nb-NO" dirty="0" err="1"/>
              <a:t>anslås</a:t>
            </a:r>
            <a:r>
              <a:rPr lang="nb-NO" dirty="0"/>
              <a:t> å gi et proveny </a:t>
            </a:r>
            <a:r>
              <a:rPr lang="nb-NO" dirty="0" err="1"/>
              <a:t>pa</a:t>
            </a:r>
            <a:r>
              <a:rPr lang="nb-NO" dirty="0"/>
              <a:t>̊ om lag 7 mrd. kroner.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850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73665" y="6385181"/>
            <a:ext cx="1002966" cy="291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5558" y="708787"/>
            <a:ext cx="3736442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b="0" spc="-55" dirty="0" err="1">
                <a:latin typeface="Arial"/>
                <a:cs typeface="Arial"/>
              </a:rPr>
              <a:t>Statens</a:t>
            </a:r>
            <a:r>
              <a:rPr sz="2800" b="0" spc="-135" dirty="0">
                <a:latin typeface="Arial"/>
                <a:cs typeface="Arial"/>
              </a:rPr>
              <a:t> </a:t>
            </a:r>
            <a:r>
              <a:rPr sz="2800" b="0" spc="5" dirty="0" err="1">
                <a:latin typeface="Arial"/>
                <a:cs typeface="Arial"/>
              </a:rPr>
              <a:t>utgifter</a:t>
            </a:r>
            <a:r>
              <a:rPr lang="nb-NO" sz="2800" b="0" spc="5" dirty="0">
                <a:latin typeface="Arial"/>
                <a:cs typeface="Arial"/>
              </a:rPr>
              <a:t> 2020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55892" y="489204"/>
            <a:ext cx="5021580" cy="607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50709" y="684072"/>
            <a:ext cx="4434586" cy="54898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Bilde 6" descr="I milliarder kroner. Uten lånetransaksjoner og petroleumsvirksomhet">
            <a:extLst>
              <a:ext uri="{FF2B5EF4-FFF2-40B4-BE49-F238E27FC236}">
                <a16:creationId xmlns:a16="http://schemas.microsoft.com/office/drawing/2014/main" id="{EF7B5985-D625-BF44-A465-941D4D94C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45" y="1781161"/>
            <a:ext cx="6064250" cy="329565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682D418-FCAE-FD48-ADB6-8590296BB8A6}"/>
              </a:ext>
            </a:extLst>
          </p:cNvPr>
          <p:cNvSpPr/>
          <p:nvPr/>
        </p:nvSpPr>
        <p:spPr>
          <a:xfrm>
            <a:off x="374895" y="518160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000" dirty="0"/>
              <a:t>I milliarder kroner. Uten lånetransaksjoner og petroleumsvirksomhet</a:t>
            </a:r>
          </a:p>
        </p:txBody>
      </p:sp>
    </p:spTree>
    <p:extLst>
      <p:ext uri="{BB962C8B-B14F-4D97-AF65-F5344CB8AC3E}">
        <p14:creationId xmlns:p14="http://schemas.microsoft.com/office/powerpoint/2010/main" val="48659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7000F6-4E9E-5F4E-868F-7DD8A662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nb-NO" dirty="0"/>
              <a:t>Statsråder kommer og statsråder går....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6F62B8-D368-47A7-82E4-59E01EE1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Men Hans Henrik Scheel </a:t>
            </a:r>
            <a:r>
              <a:rPr lang="en-US" sz="4000" dirty="0" err="1">
                <a:latin typeface="+mj-lt"/>
              </a:rPr>
              <a:t>består</a:t>
            </a:r>
            <a:r>
              <a:rPr lang="en-US" sz="4000" dirty="0">
                <a:latin typeface="+mj-lt"/>
              </a:rPr>
              <a:t>….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8A5AD6A-037C-C34C-ADC0-7C0DC0619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51" r="-1" b="1275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514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7C153A-136F-1D4B-9E6E-408426F0E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Politiske venner?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11A65A3-9BAA-2247-AAD1-7A86BEFCF91F}"/>
              </a:ext>
            </a:extLst>
          </p:cNvPr>
          <p:cNvSpPr txBox="1"/>
          <p:nvPr/>
        </p:nvSpPr>
        <p:spPr>
          <a:xfrm>
            <a:off x="1198605" y="2135059"/>
            <a:ext cx="39665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Ønsket gode</a:t>
            </a:r>
          </a:p>
          <a:p>
            <a:endParaRPr lang="nb-NO" sz="3600" dirty="0"/>
          </a:p>
          <a:p>
            <a:endParaRPr lang="nb-NO" sz="3600" dirty="0"/>
          </a:p>
          <a:p>
            <a:r>
              <a:rPr lang="nb-NO" sz="3600" dirty="0"/>
              <a:t>Nødvendig onde</a:t>
            </a:r>
          </a:p>
          <a:p>
            <a:endParaRPr lang="nb-NO" sz="3600" dirty="0"/>
          </a:p>
          <a:p>
            <a:endParaRPr lang="nb-NO" sz="3600" dirty="0"/>
          </a:p>
          <a:p>
            <a:r>
              <a:rPr lang="nb-NO" sz="3600" dirty="0"/>
              <a:t>Uønsket onde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3EE5C789-D3F2-8C4C-BDD3-776DB3A8C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568" y="1690688"/>
            <a:ext cx="6823569" cy="4549046"/>
          </a:xfrm>
          <a:prstGeom prst="rect">
            <a:avLst/>
          </a:prstGeom>
        </p:spPr>
      </p:pic>
      <p:sp>
        <p:nvSpPr>
          <p:cNvPr id="9" name="Venstre klammeparentes 8">
            <a:extLst>
              <a:ext uri="{FF2B5EF4-FFF2-40B4-BE49-F238E27FC236}">
                <a16:creationId xmlns:a16="http://schemas.microsoft.com/office/drawing/2014/main" id="{5C7928B8-8CCB-824B-94F6-15019673EBB9}"/>
              </a:ext>
            </a:extLst>
          </p:cNvPr>
          <p:cNvSpPr/>
          <p:nvPr/>
        </p:nvSpPr>
        <p:spPr>
          <a:xfrm>
            <a:off x="905751" y="2135059"/>
            <a:ext cx="45719" cy="3970318"/>
          </a:xfrm>
          <a:prstGeom prst="leftBrac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7187DC4-7B02-4043-AEEF-36B754EB9183}"/>
              </a:ext>
            </a:extLst>
          </p:cNvPr>
          <p:cNvSpPr txBox="1"/>
          <p:nvPr/>
        </p:nvSpPr>
        <p:spPr>
          <a:xfrm>
            <a:off x="342900" y="2895600"/>
            <a:ext cx="4187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600" dirty="0"/>
              <a:t>5</a:t>
            </a:r>
          </a:p>
          <a:p>
            <a:endParaRPr lang="nb-NO" sz="3600" dirty="0"/>
          </a:p>
          <a:p>
            <a:r>
              <a:rPr lang="nb-NO" sz="3600" dirty="0"/>
              <a:t>å</a:t>
            </a:r>
          </a:p>
          <a:p>
            <a:r>
              <a:rPr lang="nb-NO" sz="36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175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D0C060-530F-5E4F-822D-A9938169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 allianser og få politiske venner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6CE499-1D03-554C-9690-756AC7EA1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Politikerne trenger at det finnes et handlingsrom. Det skapes der folk bor. </a:t>
            </a:r>
          </a:p>
          <a:p>
            <a:r>
              <a:rPr lang="nb-NO" dirty="0"/>
              <a:t>Det er ikke regjeringsapparatet og stortingsrepresentantene som først og fremst er landsmøtedelegater.</a:t>
            </a:r>
          </a:p>
          <a:p>
            <a:r>
              <a:rPr lang="nb-NO" dirty="0"/>
              <a:t>Det er folk fra de lokale partiorganisasjonene, ordfører og fylkespolitikere.</a:t>
            </a:r>
          </a:p>
          <a:p>
            <a:r>
              <a:rPr lang="nb-NO" dirty="0"/>
              <a:t>De må dere få med på laget. Rådhusene og fylkeshusene er minst like viktig som Stortinget og departementene.</a:t>
            </a:r>
          </a:p>
          <a:p>
            <a:r>
              <a:rPr lang="nb-NO" dirty="0"/>
              <a:t>Dialog, lytte, fortelle, forklare, imøtekomme, vise ringvirkninger, ha en systematisk myndighetskontakt, </a:t>
            </a:r>
            <a:r>
              <a:rPr lang="nb-NO" b="1" dirty="0"/>
              <a:t>ager og kommuniser.</a:t>
            </a:r>
          </a:p>
        </p:txBody>
      </p:sp>
    </p:spTree>
    <p:extLst>
      <p:ext uri="{BB962C8B-B14F-4D97-AF65-F5344CB8AC3E}">
        <p14:creationId xmlns:p14="http://schemas.microsoft.com/office/powerpoint/2010/main" val="192058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2F90C46F38DF4898BA4752A8A4EB69" ma:contentTypeVersion="8" ma:contentTypeDescription="Opprett et nytt dokument." ma:contentTypeScope="" ma:versionID="202aef179de1906d21e1d39b89c8c375">
  <xsd:schema xmlns:xsd="http://www.w3.org/2001/XMLSchema" xmlns:xs="http://www.w3.org/2001/XMLSchema" xmlns:p="http://schemas.microsoft.com/office/2006/metadata/properties" xmlns:ns2="2cf5980f-e3f4-4bf8-b2c6-b4fde5c199f6" targetNamespace="http://schemas.microsoft.com/office/2006/metadata/properties" ma:root="true" ma:fieldsID="e23094a2fed89d326e6e3b5d4a7d55ac" ns2:_="">
    <xsd:import namespace="2cf5980f-e3f4-4bf8-b2c6-b4fde5c19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5980f-e3f4-4bf8-b2c6-b4fde5c19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EFF92F-4D70-46B9-8B72-1B03E2AB977C}"/>
</file>

<file path=customXml/itemProps2.xml><?xml version="1.0" encoding="utf-8"?>
<ds:datastoreItem xmlns:ds="http://schemas.openxmlformats.org/officeDocument/2006/customXml" ds:itemID="{A8B84E39-1FF6-4989-A1A1-9BE0C3F74B73}"/>
</file>

<file path=customXml/itemProps3.xml><?xml version="1.0" encoding="utf-8"?>
<ds:datastoreItem xmlns:ds="http://schemas.openxmlformats.org/officeDocument/2006/customXml" ds:itemID="{0BBEE8CC-BA0F-469B-8702-EEE5F82C5751}"/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738</Words>
  <Application>Microsoft Macintosh PowerPoint</Application>
  <PresentationFormat>Widescreen</PresentationFormat>
  <Paragraphs>78</Paragraphs>
  <Slides>15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    Et rødgrønt flertall i 2021 – nye skatter, miljøkrav og reguleringer? Eller ny tid og nye muligheter for havbruksnæringen? </vt:lpstr>
      <vt:lpstr>Hvor skal pengene som finansierer  velferdssamfunnet komme fra i årene som  kommer?</vt:lpstr>
      <vt:lpstr>Festen er over. Nå stiger kostandene og inntektene reduseres.</vt:lpstr>
      <vt:lpstr>Scheel-utvalget</vt:lpstr>
      <vt:lpstr>Havbruksskatteutvalget</vt:lpstr>
      <vt:lpstr>Statens utgifter 2020</vt:lpstr>
      <vt:lpstr>Statsråder kommer og statsråder går....</vt:lpstr>
      <vt:lpstr>Politiske venner?</vt:lpstr>
      <vt:lpstr>Bygg allianser og få politiske venner</vt:lpstr>
      <vt:lpstr>PowerPoint-presentasjon</vt:lpstr>
      <vt:lpstr>PowerPoint-presentasjon</vt:lpstr>
      <vt:lpstr>PowerPoint-presentasjon</vt:lpstr>
      <vt:lpstr>Politisk spill – små partier kan ha stor innflytelse</vt:lpstr>
      <vt:lpstr>De rød-grønne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Bjarne Håkon Hanssen</dc:creator>
  <cp:lastModifiedBy>Bjarne Håkon Hanssen</cp:lastModifiedBy>
  <cp:revision>13</cp:revision>
  <cp:lastPrinted>2020-01-13T15:26:30Z</cp:lastPrinted>
  <dcterms:created xsi:type="dcterms:W3CDTF">2020-01-10T12:25:29Z</dcterms:created>
  <dcterms:modified xsi:type="dcterms:W3CDTF">2020-01-13T15:27:31Z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0x010100602F90C46F38DF4898BA4752A8A4EB69</vt:lpwstr>
  </property>
</Properties>
</file>